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32"/>
  </p:notesMasterIdLst>
  <p:handoutMasterIdLst>
    <p:handoutMasterId r:id="rId33"/>
  </p:handoutMasterIdLst>
  <p:sldIdLst>
    <p:sldId id="256" r:id="rId2"/>
    <p:sldId id="259" r:id="rId3"/>
    <p:sldId id="263" r:id="rId4"/>
    <p:sldId id="262" r:id="rId5"/>
    <p:sldId id="264" r:id="rId6"/>
    <p:sldId id="266" r:id="rId7"/>
    <p:sldId id="265" r:id="rId8"/>
    <p:sldId id="267" r:id="rId9"/>
    <p:sldId id="268" r:id="rId10"/>
    <p:sldId id="269" r:id="rId11"/>
    <p:sldId id="270" r:id="rId12"/>
    <p:sldId id="277" r:id="rId13"/>
    <p:sldId id="271" r:id="rId14"/>
    <p:sldId id="272" r:id="rId15"/>
    <p:sldId id="273" r:id="rId16"/>
    <p:sldId id="278" r:id="rId17"/>
    <p:sldId id="274" r:id="rId18"/>
    <p:sldId id="275" r:id="rId19"/>
    <p:sldId id="276" r:id="rId20"/>
    <p:sldId id="279" r:id="rId21"/>
    <p:sldId id="280" r:id="rId22"/>
    <p:sldId id="261" r:id="rId23"/>
    <p:sldId id="281" r:id="rId24"/>
    <p:sldId id="282" r:id="rId25"/>
    <p:sldId id="283" r:id="rId26"/>
    <p:sldId id="284" r:id="rId27"/>
    <p:sldId id="285" r:id="rId28"/>
    <p:sldId id="258" r:id="rId29"/>
    <p:sldId id="286" r:id="rId30"/>
    <p:sldId id="26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0" autoAdjust="0"/>
    <p:restoredTop sz="94648" autoAdjust="0"/>
  </p:normalViewPr>
  <p:slideViewPr>
    <p:cSldViewPr snapToGrid="0">
      <p:cViewPr varScale="1">
        <p:scale>
          <a:sx n="69" d="100"/>
          <a:sy n="69" d="100"/>
        </p:scale>
        <p:origin x="78" y="1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8/26/2022</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8/26/2022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350511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Tree>
    <p:extLst>
      <p:ext uri="{BB962C8B-B14F-4D97-AF65-F5344CB8AC3E}">
        <p14:creationId xmlns:p14="http://schemas.microsoft.com/office/powerpoint/2010/main" val="373864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22</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30</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8/26/2022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18025"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1378632"/>
          </a:xfrm>
        </p:spPr>
        <p:txBody>
          <a:bodyPr>
            <a:noAutofit/>
          </a:bodyPr>
          <a:lstStyle/>
          <a:p>
            <a:r>
              <a:rPr lang="en-US" sz="4400" b="1" u="sng" dirty="0">
                <a:solidFill>
                  <a:schemeClr val="bg1"/>
                </a:solidFill>
              </a:rPr>
              <a:t>Fundamentals of Information System Security</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143346" y="5925035"/>
            <a:ext cx="1613366" cy="339059"/>
          </a:xfrm>
        </p:spPr>
        <p:txBody>
          <a:bodyPr>
            <a:normAutofit fontScale="92500"/>
          </a:bodyPr>
          <a:lstStyle/>
          <a:p>
            <a:r>
              <a:rPr lang="en-US" b="1" dirty="0">
                <a:solidFill>
                  <a:srgbClr val="7CEBFF"/>
                </a:solidFill>
              </a:rPr>
              <a:t>- Joseph Rice</a:t>
            </a:r>
          </a:p>
        </p:txBody>
      </p:sp>
    </p:spTree>
    <p:extLst>
      <p:ext uri="{BB962C8B-B14F-4D97-AF65-F5344CB8AC3E}">
        <p14:creationId xmlns:p14="http://schemas.microsoft.com/office/powerpoint/2010/main" val="1487700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5940-6C4A-C2E0-08AA-0CDFE3F5A0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A7364B-75E1-D873-9F7F-296088088DF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F010503-E142-17F7-B3FC-7D464FA1B962}"/>
              </a:ext>
            </a:extLst>
          </p:cNvPr>
          <p:cNvPicPr>
            <a:picLocks noChangeAspect="1"/>
          </p:cNvPicPr>
          <p:nvPr/>
        </p:nvPicPr>
        <p:blipFill>
          <a:blip r:embed="rId2"/>
          <a:stretch>
            <a:fillRect/>
          </a:stretch>
        </p:blipFill>
        <p:spPr>
          <a:xfrm>
            <a:off x="3123438" y="3067050"/>
            <a:ext cx="5945124" cy="723900"/>
          </a:xfrm>
          <a:prstGeom prst="rect">
            <a:avLst/>
          </a:prstGeom>
        </p:spPr>
      </p:pic>
      <p:pic>
        <p:nvPicPr>
          <p:cNvPr id="7" name="Picture 6">
            <a:extLst>
              <a:ext uri="{FF2B5EF4-FFF2-40B4-BE49-F238E27FC236}">
                <a16:creationId xmlns:a16="http://schemas.microsoft.com/office/drawing/2014/main" id="{95C4B8DC-C706-221D-C0E4-8C701189AB9D}"/>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8004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4A4D3E-FF99-5D71-211D-FCD9B342AC9C}"/>
              </a:ext>
            </a:extLst>
          </p:cNvPr>
          <p:cNvPicPr>
            <a:picLocks noChangeAspect="1"/>
          </p:cNvPicPr>
          <p:nvPr/>
        </p:nvPicPr>
        <p:blipFill>
          <a:blip r:embed="rId2"/>
          <a:stretch>
            <a:fillRect/>
          </a:stretch>
        </p:blipFill>
        <p:spPr>
          <a:xfrm>
            <a:off x="412954" y="0"/>
            <a:ext cx="11326761" cy="6858000"/>
          </a:xfrm>
          <a:prstGeom prst="rect">
            <a:avLst/>
          </a:prstGeom>
        </p:spPr>
      </p:pic>
      <p:sp>
        <p:nvSpPr>
          <p:cNvPr id="7" name="TextBox 6">
            <a:extLst>
              <a:ext uri="{FF2B5EF4-FFF2-40B4-BE49-F238E27FC236}">
                <a16:creationId xmlns:a16="http://schemas.microsoft.com/office/drawing/2014/main" id="{20FE7FE8-E8CD-9661-23C3-6893730CE71D}"/>
              </a:ext>
            </a:extLst>
          </p:cNvPr>
          <p:cNvSpPr txBox="1"/>
          <p:nvPr/>
        </p:nvSpPr>
        <p:spPr>
          <a:xfrm>
            <a:off x="3194946" y="3035104"/>
            <a:ext cx="6098344" cy="1200329"/>
          </a:xfrm>
          <a:prstGeom prst="rect">
            <a:avLst/>
          </a:prstGeom>
          <a:noFill/>
        </p:spPr>
        <p:txBody>
          <a:bodyPr wrap="square">
            <a:spAutoFit/>
          </a:bodyPr>
          <a:lstStyle/>
          <a:p>
            <a:endParaRPr lang="en-US" dirty="0">
              <a:solidFill>
                <a:schemeClr val="bg1"/>
              </a:solidFill>
              <a:highlight>
                <a:srgbClr val="000000"/>
              </a:highlight>
            </a:endParaRPr>
          </a:p>
          <a:p>
            <a:endParaRPr lang="en-US" dirty="0">
              <a:solidFill>
                <a:schemeClr val="bg1"/>
              </a:solidFill>
              <a:highlight>
                <a:srgbClr val="000000"/>
              </a:highlight>
            </a:endParaRPr>
          </a:p>
          <a:p>
            <a:endParaRPr lang="en-US" dirty="0">
              <a:solidFill>
                <a:schemeClr val="bg1"/>
              </a:solidFill>
              <a:highlight>
                <a:srgbClr val="000000"/>
              </a:highlight>
            </a:endParaRPr>
          </a:p>
          <a:p>
            <a:endParaRPr lang="en-US" dirty="0">
              <a:solidFill>
                <a:schemeClr val="bg1"/>
              </a:solidFill>
              <a:highlight>
                <a:srgbClr val="000000"/>
              </a:highlight>
            </a:endParaRPr>
          </a:p>
        </p:txBody>
      </p:sp>
    </p:spTree>
    <p:extLst>
      <p:ext uri="{BB962C8B-B14F-4D97-AF65-F5344CB8AC3E}">
        <p14:creationId xmlns:p14="http://schemas.microsoft.com/office/powerpoint/2010/main" val="1677260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6C7D9F-FB63-835E-2E74-B0D21C295581}"/>
              </a:ext>
            </a:extLst>
          </p:cNvPr>
          <p:cNvSpPr>
            <a:spLocks noGrp="1"/>
          </p:cNvSpPr>
          <p:nvPr>
            <p:ph type="ctrTitle"/>
          </p:nvPr>
        </p:nvSpPr>
        <p:spPr>
          <a:xfrm>
            <a:off x="599225" y="1133499"/>
            <a:ext cx="10993549" cy="976133"/>
          </a:xfrm>
        </p:spPr>
        <p:txBody>
          <a:bodyPr/>
          <a:lstStyle/>
          <a:p>
            <a:r>
              <a:rPr lang="en-US" dirty="0">
                <a:solidFill>
                  <a:schemeClr val="bg1"/>
                </a:solidFill>
              </a:rPr>
              <a:t>Stateful Firewall Cont.</a:t>
            </a:r>
          </a:p>
        </p:txBody>
      </p:sp>
      <p:sp>
        <p:nvSpPr>
          <p:cNvPr id="6" name="Subtitle 5">
            <a:extLst>
              <a:ext uri="{FF2B5EF4-FFF2-40B4-BE49-F238E27FC236}">
                <a16:creationId xmlns:a16="http://schemas.microsoft.com/office/drawing/2014/main" id="{35E74FD8-BC92-3B35-A9D8-A009ABBFD921}"/>
              </a:ext>
            </a:extLst>
          </p:cNvPr>
          <p:cNvSpPr>
            <a:spLocks noGrp="1"/>
          </p:cNvSpPr>
          <p:nvPr>
            <p:ph type="subTitle" idx="1"/>
          </p:nvPr>
        </p:nvSpPr>
        <p:spPr/>
        <p:txBody>
          <a:bodyPr/>
          <a:lstStyle/>
          <a:p>
            <a:endParaRPr lang="en-US" dirty="0"/>
          </a:p>
        </p:txBody>
      </p:sp>
      <p:sp>
        <p:nvSpPr>
          <p:cNvPr id="8" name="TextBox 7">
            <a:extLst>
              <a:ext uri="{FF2B5EF4-FFF2-40B4-BE49-F238E27FC236}">
                <a16:creationId xmlns:a16="http://schemas.microsoft.com/office/drawing/2014/main" id="{FCAE27CF-3871-A122-2E07-6DD8F089C6C3}"/>
              </a:ext>
            </a:extLst>
          </p:cNvPr>
          <p:cNvSpPr txBox="1"/>
          <p:nvPr/>
        </p:nvSpPr>
        <p:spPr>
          <a:xfrm>
            <a:off x="464234" y="3193366"/>
            <a:ext cx="10527593" cy="2862322"/>
          </a:xfrm>
          <a:prstGeom prst="rect">
            <a:avLst/>
          </a:prstGeom>
          <a:noFill/>
        </p:spPr>
        <p:txBody>
          <a:bodyPr wrap="square">
            <a:spAutoFit/>
          </a:bodyPr>
          <a:lstStyle/>
          <a:p>
            <a:r>
              <a:rPr lang="en-US" dirty="0">
                <a:solidFill>
                  <a:schemeClr val="bg1"/>
                </a:solidFill>
              </a:rPr>
              <a:t>Here I reviewed different networking and server attacks. As well as how to secure the different facets of a network.</a:t>
            </a:r>
          </a:p>
          <a:p>
            <a:endParaRPr lang="en-US" dirty="0">
              <a:solidFill>
                <a:schemeClr val="bg1"/>
              </a:solidFill>
            </a:endParaRPr>
          </a:p>
          <a:p>
            <a:r>
              <a:rPr lang="en-US" dirty="0">
                <a:solidFill>
                  <a:schemeClr val="bg1"/>
                </a:solidFill>
              </a:rPr>
              <a:t>Additionally, I looked at a holistic approach to administer and manage a secure network.</a:t>
            </a:r>
          </a:p>
          <a:p>
            <a:endParaRPr lang="en-US" dirty="0">
              <a:solidFill>
                <a:schemeClr val="bg1"/>
              </a:solidFill>
            </a:endParaRPr>
          </a:p>
          <a:p>
            <a:r>
              <a:rPr lang="en-US" dirty="0">
                <a:solidFill>
                  <a:schemeClr val="bg1"/>
                </a:solidFill>
              </a:rPr>
              <a:t>Explored how a firewall is used to protect enterprise computing resources from attacks.</a:t>
            </a:r>
          </a:p>
          <a:p>
            <a:endParaRPr lang="en-US" dirty="0">
              <a:solidFill>
                <a:schemeClr val="bg1"/>
              </a:solidFill>
            </a:endParaRPr>
          </a:p>
          <a:p>
            <a:r>
              <a:rPr lang="en-US" dirty="0">
                <a:solidFill>
                  <a:schemeClr val="bg1"/>
                </a:solidFill>
              </a:rPr>
              <a:t> I than hardened a Linux server by setting up a stateful firewall with iptables.</a:t>
            </a:r>
          </a:p>
          <a:p>
            <a:endParaRPr lang="en-US" dirty="0">
              <a:solidFill>
                <a:schemeClr val="bg1"/>
              </a:solidFill>
            </a:endParaRPr>
          </a:p>
          <a:p>
            <a:r>
              <a:rPr lang="en-US" dirty="0">
                <a:solidFill>
                  <a:schemeClr val="bg1"/>
                </a:solidFill>
              </a:rPr>
              <a:t> (see next two slides)</a:t>
            </a:r>
          </a:p>
        </p:txBody>
      </p:sp>
    </p:spTree>
    <p:extLst>
      <p:ext uri="{BB962C8B-B14F-4D97-AF65-F5344CB8AC3E}">
        <p14:creationId xmlns:p14="http://schemas.microsoft.com/office/powerpoint/2010/main" val="1302895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989EF0-3E98-B8F7-4600-7DEFB10CDB36}"/>
              </a:ext>
            </a:extLst>
          </p:cNvPr>
          <p:cNvSpPr>
            <a:spLocks noGrp="1"/>
          </p:cNvSpPr>
          <p:nvPr>
            <p:ph type="title"/>
          </p:nvPr>
        </p:nvSpPr>
        <p:spPr/>
        <p:txBody>
          <a:bodyPr/>
          <a:lstStyle/>
          <a:p>
            <a:r>
              <a:rPr lang="en-US" dirty="0"/>
              <a:t>Stateful firewall cont.</a:t>
            </a:r>
          </a:p>
        </p:txBody>
      </p:sp>
      <p:sp>
        <p:nvSpPr>
          <p:cNvPr id="6" name="Content Placeholder 5">
            <a:extLst>
              <a:ext uri="{FF2B5EF4-FFF2-40B4-BE49-F238E27FC236}">
                <a16:creationId xmlns:a16="http://schemas.microsoft.com/office/drawing/2014/main" id="{CFEF0E47-3A49-4E4A-D77F-52AF5F1C1405}"/>
              </a:ext>
            </a:extLst>
          </p:cNvPr>
          <p:cNvSpPr>
            <a:spLocks noGrp="1"/>
          </p:cNvSpPr>
          <p:nvPr>
            <p:ph idx="1"/>
          </p:nvPr>
        </p:nvSpPr>
        <p:spPr/>
        <p:txBody>
          <a:bodyPr/>
          <a:lstStyle/>
          <a:p>
            <a:r>
              <a:rPr lang="en-US" dirty="0">
                <a:solidFill>
                  <a:schemeClr val="bg1"/>
                </a:solidFill>
              </a:rPr>
              <a:t>I hardened a Linux server by setting up a stateful firewall with iptables.</a:t>
            </a:r>
          </a:p>
          <a:p>
            <a:pPr marL="2571400" lvl="8" indent="0">
              <a:buNone/>
            </a:pPr>
            <a:r>
              <a:rPr lang="en-US" dirty="0">
                <a:solidFill>
                  <a:schemeClr val="bg1"/>
                </a:solidFill>
              </a:rPr>
              <a:t>								(see next two slides)</a:t>
            </a:r>
          </a:p>
        </p:txBody>
      </p:sp>
      <p:pic>
        <p:nvPicPr>
          <p:cNvPr id="7" name="Picture 6">
            <a:extLst>
              <a:ext uri="{FF2B5EF4-FFF2-40B4-BE49-F238E27FC236}">
                <a16:creationId xmlns:a16="http://schemas.microsoft.com/office/drawing/2014/main" id="{8DEE12FB-F9AE-9D92-C2DA-2303456C3123}"/>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288800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D0CE96-5219-E121-9EC0-067673C9B042}"/>
              </a:ext>
            </a:extLst>
          </p:cNvPr>
          <p:cNvPicPr>
            <a:picLocks noChangeAspect="1"/>
          </p:cNvPicPr>
          <p:nvPr/>
        </p:nvPicPr>
        <p:blipFill rotWithShape="1">
          <a:blip r:embed="rId2"/>
          <a:srcRect t="17618" b="1920"/>
          <a:stretch/>
        </p:blipFill>
        <p:spPr>
          <a:xfrm>
            <a:off x="0" y="0"/>
            <a:ext cx="12191980" cy="7357402"/>
          </a:xfrm>
          <a:prstGeom prst="rect">
            <a:avLst/>
          </a:prstGeom>
          <a:noFill/>
        </p:spPr>
      </p:pic>
    </p:spTree>
    <p:extLst>
      <p:ext uri="{BB962C8B-B14F-4D97-AF65-F5344CB8AC3E}">
        <p14:creationId xmlns:p14="http://schemas.microsoft.com/office/powerpoint/2010/main" val="3341413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EA17A2E-EAF7-B290-8558-019E9EA9977F}"/>
              </a:ext>
            </a:extLst>
          </p:cNvPr>
          <p:cNvPicPr>
            <a:picLocks noGrp="1" noChangeAspect="1"/>
          </p:cNvPicPr>
          <p:nvPr>
            <p:ph type="pic" idx="1"/>
          </p:nvPr>
        </p:nvPicPr>
        <p:blipFill rotWithShape="1">
          <a:blip r:embed="rId2"/>
          <a:srcRect t="12500" b="12500"/>
          <a:stretch/>
        </p:blipFill>
        <p:spPr>
          <a:xfrm>
            <a:off x="20" y="10"/>
            <a:ext cx="12191980" cy="6857990"/>
          </a:xfrm>
          <a:prstGeom prst="rect">
            <a:avLst/>
          </a:prstGeom>
          <a:noFill/>
        </p:spPr>
      </p:pic>
    </p:spTree>
    <p:extLst>
      <p:ext uri="{BB962C8B-B14F-4D97-AF65-F5344CB8AC3E}">
        <p14:creationId xmlns:p14="http://schemas.microsoft.com/office/powerpoint/2010/main" val="4282949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7F4396-AD96-842E-4920-680FE9A7F092}"/>
              </a:ext>
            </a:extLst>
          </p:cNvPr>
          <p:cNvSpPr>
            <a:spLocks noGrp="1"/>
          </p:cNvSpPr>
          <p:nvPr>
            <p:ph type="ctrTitle"/>
          </p:nvPr>
        </p:nvSpPr>
        <p:spPr>
          <a:xfrm>
            <a:off x="581191" y="1020432"/>
            <a:ext cx="10993549" cy="1174128"/>
          </a:xfrm>
        </p:spPr>
        <p:txBody>
          <a:bodyPr/>
          <a:lstStyle/>
          <a:p>
            <a:r>
              <a:rPr lang="en-US" dirty="0">
                <a:solidFill>
                  <a:schemeClr val="bg1"/>
                </a:solidFill>
              </a:rPr>
              <a:t>Bring Your Own Device Policy Cont.</a:t>
            </a:r>
          </a:p>
        </p:txBody>
      </p:sp>
      <p:sp>
        <p:nvSpPr>
          <p:cNvPr id="6" name="Subtitle 5">
            <a:extLst>
              <a:ext uri="{FF2B5EF4-FFF2-40B4-BE49-F238E27FC236}">
                <a16:creationId xmlns:a16="http://schemas.microsoft.com/office/drawing/2014/main" id="{93A9FAB2-6468-FBFA-5032-01A6EC198275}"/>
              </a:ext>
            </a:extLst>
          </p:cNvPr>
          <p:cNvSpPr>
            <a:spLocks noGrp="1"/>
          </p:cNvSpPr>
          <p:nvPr>
            <p:ph type="subTitle" idx="1"/>
          </p:nvPr>
        </p:nvSpPr>
        <p:spPr/>
        <p:txBody>
          <a:bodyPr/>
          <a:lstStyle/>
          <a:p>
            <a:endParaRPr lang="en-US" dirty="0"/>
          </a:p>
        </p:txBody>
      </p:sp>
      <p:sp>
        <p:nvSpPr>
          <p:cNvPr id="8" name="TextBox 7">
            <a:extLst>
              <a:ext uri="{FF2B5EF4-FFF2-40B4-BE49-F238E27FC236}">
                <a16:creationId xmlns:a16="http://schemas.microsoft.com/office/drawing/2014/main" id="{88B39478-AEDA-D799-B610-A51D0A5F7207}"/>
              </a:ext>
            </a:extLst>
          </p:cNvPr>
          <p:cNvSpPr txBox="1"/>
          <p:nvPr/>
        </p:nvSpPr>
        <p:spPr>
          <a:xfrm>
            <a:off x="1237957" y="3678407"/>
            <a:ext cx="10072468" cy="156966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rPr>
              <a:t> Explored securing wireless networks, applications, and mobile devices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Created a bring your own device (BYOD) security policy for ABC Corporation based on a SANS security policy template.</a:t>
            </a:r>
          </a:p>
        </p:txBody>
      </p:sp>
    </p:spTree>
    <p:extLst>
      <p:ext uri="{BB962C8B-B14F-4D97-AF65-F5344CB8AC3E}">
        <p14:creationId xmlns:p14="http://schemas.microsoft.com/office/powerpoint/2010/main" val="751705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AFF7CB-39D7-251D-EFB0-D333DED322BF}"/>
              </a:ext>
            </a:extLst>
          </p:cNvPr>
          <p:cNvSpPr>
            <a:spLocks noGrp="1"/>
          </p:cNvSpPr>
          <p:nvPr>
            <p:ph type="ctrTitle"/>
          </p:nvPr>
        </p:nvSpPr>
        <p:spPr>
          <a:xfrm>
            <a:off x="581191" y="1020431"/>
            <a:ext cx="10993549" cy="1174129"/>
          </a:xfrm>
        </p:spPr>
        <p:txBody>
          <a:bodyPr>
            <a:normAutofit/>
          </a:bodyPr>
          <a:lstStyle/>
          <a:p>
            <a:r>
              <a:rPr lang="en-US" sz="4800" dirty="0">
                <a:solidFill>
                  <a:schemeClr val="bg1"/>
                </a:solidFill>
              </a:rPr>
              <a:t>BYOD Security Policy</a:t>
            </a:r>
          </a:p>
        </p:txBody>
      </p:sp>
      <p:sp>
        <p:nvSpPr>
          <p:cNvPr id="8" name="TextBox 7">
            <a:extLst>
              <a:ext uri="{FF2B5EF4-FFF2-40B4-BE49-F238E27FC236}">
                <a16:creationId xmlns:a16="http://schemas.microsoft.com/office/drawing/2014/main" id="{D85088BD-7140-169C-13CD-1A4406BA5A72}"/>
              </a:ext>
            </a:extLst>
          </p:cNvPr>
          <p:cNvSpPr txBox="1"/>
          <p:nvPr/>
        </p:nvSpPr>
        <p:spPr>
          <a:xfrm>
            <a:off x="829993" y="3235570"/>
            <a:ext cx="6404316" cy="646331"/>
          </a:xfrm>
          <a:prstGeom prst="rect">
            <a:avLst/>
          </a:prstGeom>
          <a:noFill/>
        </p:spPr>
        <p:txBody>
          <a:bodyPr wrap="square">
            <a:spAutoFit/>
          </a:bodyPr>
          <a:lstStyle/>
          <a:p>
            <a:r>
              <a:rPr lang="en-US" dirty="0">
                <a:solidFill>
                  <a:schemeClr val="bg1"/>
                </a:solidFill>
              </a:rPr>
              <a:t>This slide includes a self </a:t>
            </a:r>
            <a:r>
              <a:rPr lang="en-US" dirty="0" err="1">
                <a:solidFill>
                  <a:schemeClr val="bg1"/>
                </a:solidFill>
              </a:rPr>
              <a:t>writtten</a:t>
            </a:r>
            <a:r>
              <a:rPr lang="en-US" dirty="0">
                <a:solidFill>
                  <a:schemeClr val="bg1"/>
                </a:solidFill>
              </a:rPr>
              <a:t> completed security policy inserted as an object.</a:t>
            </a:r>
          </a:p>
        </p:txBody>
      </p:sp>
      <p:graphicFrame>
        <p:nvGraphicFramePr>
          <p:cNvPr id="11" name="Object 10">
            <a:extLst>
              <a:ext uri="{FF2B5EF4-FFF2-40B4-BE49-F238E27FC236}">
                <a16:creationId xmlns:a16="http://schemas.microsoft.com/office/drawing/2014/main" id="{BAD47851-FCBC-AFB0-CF89-697D63567488}"/>
              </a:ext>
            </a:extLst>
          </p:cNvPr>
          <p:cNvGraphicFramePr>
            <a:graphicFrameLocks noChangeAspect="1"/>
          </p:cNvGraphicFramePr>
          <p:nvPr>
            <p:extLst>
              <p:ext uri="{D42A27DB-BD31-4B8C-83A1-F6EECF244321}">
                <p14:modId xmlns:p14="http://schemas.microsoft.com/office/powerpoint/2010/main" val="3193878531"/>
              </p:ext>
            </p:extLst>
          </p:nvPr>
        </p:nvGraphicFramePr>
        <p:xfrm>
          <a:off x="4217963" y="3881901"/>
          <a:ext cx="2547352" cy="2149328"/>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0" name=""/>
                      <p:cNvPicPr/>
                      <p:nvPr/>
                    </p:nvPicPr>
                    <p:blipFill>
                      <a:blip r:embed="rId3"/>
                      <a:stretch>
                        <a:fillRect/>
                      </a:stretch>
                    </p:blipFill>
                    <p:spPr>
                      <a:xfrm>
                        <a:off x="4217963" y="3881901"/>
                        <a:ext cx="2547352" cy="2149328"/>
                      </a:xfrm>
                      <a:prstGeom prst="rect">
                        <a:avLst/>
                      </a:prstGeom>
                    </p:spPr>
                  </p:pic>
                </p:oleObj>
              </mc:Fallback>
            </mc:AlternateContent>
          </a:graphicData>
        </a:graphic>
      </p:graphicFrame>
    </p:spTree>
    <p:extLst>
      <p:ext uri="{BB962C8B-B14F-4D97-AF65-F5344CB8AC3E}">
        <p14:creationId xmlns:p14="http://schemas.microsoft.com/office/powerpoint/2010/main" val="1793607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0FD78-B70F-1E33-AB2A-2232B712D2DD}"/>
              </a:ext>
            </a:extLst>
          </p:cNvPr>
          <p:cNvPicPr>
            <a:picLocks noChangeAspect="1"/>
          </p:cNvPicPr>
          <p:nvPr/>
        </p:nvPicPr>
        <p:blipFill rotWithShape="1">
          <a:blip r:embed="rId2"/>
          <a:srcRect t="617" b="24383"/>
          <a:stretch/>
        </p:blipFill>
        <p:spPr>
          <a:xfrm>
            <a:off x="0" y="0"/>
            <a:ext cx="12191980" cy="6857990"/>
          </a:xfrm>
          <a:prstGeom prst="rect">
            <a:avLst/>
          </a:prstGeom>
          <a:noFill/>
        </p:spPr>
      </p:pic>
    </p:spTree>
    <p:extLst>
      <p:ext uri="{BB962C8B-B14F-4D97-AF65-F5344CB8AC3E}">
        <p14:creationId xmlns:p14="http://schemas.microsoft.com/office/powerpoint/2010/main" val="1254892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642138-A919-9222-C600-6F320D17E732}"/>
              </a:ext>
            </a:extLst>
          </p:cNvPr>
          <p:cNvSpPr>
            <a:spLocks noGrp="1"/>
          </p:cNvSpPr>
          <p:nvPr>
            <p:ph type="ctrTitle"/>
          </p:nvPr>
        </p:nvSpPr>
        <p:spPr>
          <a:xfrm>
            <a:off x="581191" y="1020431"/>
            <a:ext cx="10993549" cy="1089723"/>
          </a:xfrm>
        </p:spPr>
        <p:txBody>
          <a:bodyPr>
            <a:normAutofit/>
          </a:bodyPr>
          <a:lstStyle/>
          <a:p>
            <a:r>
              <a:rPr lang="en-US" sz="4400" dirty="0">
                <a:solidFill>
                  <a:schemeClr val="bg1"/>
                </a:solidFill>
              </a:rPr>
              <a:t>Multifactor Authentication Cont. </a:t>
            </a:r>
          </a:p>
        </p:txBody>
      </p:sp>
      <p:sp>
        <p:nvSpPr>
          <p:cNvPr id="10" name="TextBox 9">
            <a:extLst>
              <a:ext uri="{FF2B5EF4-FFF2-40B4-BE49-F238E27FC236}">
                <a16:creationId xmlns:a16="http://schemas.microsoft.com/office/drawing/2014/main" id="{6E2B131C-EA12-8587-1AD8-0652FB6732B8}"/>
              </a:ext>
            </a:extLst>
          </p:cNvPr>
          <p:cNvSpPr txBox="1"/>
          <p:nvPr/>
        </p:nvSpPr>
        <p:spPr>
          <a:xfrm>
            <a:off x="405618" y="2259847"/>
            <a:ext cx="11380763" cy="4093428"/>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rPr>
              <a:t>Discussed authentication and the secure management of user accounts that enforces authentication. </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In addition, I was introduced to the principles and practices of access management. I was first taught what access management is and how to manage access through account management. </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Second, I surveyed best practices for access control and ways to implement it.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Finally, I explored identity and access services.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seen within the following slides, I implemented multifactor authentication (MFA) by adding a time-based one-time password (OTP) to the authentication process.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one-time password was generated by using the Google Authenticator app.</a:t>
            </a:r>
          </a:p>
        </p:txBody>
      </p:sp>
    </p:spTree>
    <p:extLst>
      <p:ext uri="{BB962C8B-B14F-4D97-AF65-F5344CB8AC3E}">
        <p14:creationId xmlns:p14="http://schemas.microsoft.com/office/powerpoint/2010/main" val="2319309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901357"/>
          </a:xfrm>
        </p:spPr>
        <p:txBody>
          <a:bodyPr anchor="ctr">
            <a:normAutofit/>
          </a:bodyPr>
          <a:lstStyle/>
          <a:p>
            <a:pPr algn="ctr"/>
            <a:r>
              <a:rPr lang="en-US" b="1" u="sng" dirty="0"/>
              <a:t>Introduction</a:t>
            </a:r>
          </a:p>
        </p:txBody>
      </p:sp>
      <p:sp>
        <p:nvSpPr>
          <p:cNvPr id="4" name="Content Placeholder 3">
            <a:extLst>
              <a:ext uri="{FF2B5EF4-FFF2-40B4-BE49-F238E27FC236}">
                <a16:creationId xmlns:a16="http://schemas.microsoft.com/office/drawing/2014/main" id="{6EEACBCA-3933-34DB-7186-FBBBEB964467}"/>
              </a:ext>
            </a:extLst>
          </p:cNvPr>
          <p:cNvSpPr>
            <a:spLocks noGrp="1"/>
          </p:cNvSpPr>
          <p:nvPr>
            <p:ph idx="1"/>
          </p:nvPr>
        </p:nvSpPr>
        <p:spPr>
          <a:xfrm>
            <a:off x="581193" y="2180496"/>
            <a:ext cx="7213600" cy="4059437"/>
          </a:xfrm>
        </p:spPr>
        <p:txBody>
          <a:bodyPr>
            <a:normAutofit/>
          </a:bodyPr>
          <a:lstStyle/>
          <a:p>
            <a:r>
              <a:rPr lang="en-US" sz="2400" dirty="0">
                <a:solidFill>
                  <a:schemeClr val="bg1"/>
                </a:solidFill>
              </a:rPr>
              <a:t>In This course we explored the fundamentals of information security attacks and defense mechanisms.  In this course we dove into the depths of Security issues related to people, data, networks, and devices.  As well as gaining insight into designing security solutions and policies.  As well as technologies and practices that support the security principles of confidentiality, integrity, and availability.</a:t>
            </a:r>
          </a:p>
        </p:txBody>
      </p:sp>
    </p:spTree>
    <p:extLst>
      <p:ext uri="{BB962C8B-B14F-4D97-AF65-F5344CB8AC3E}">
        <p14:creationId xmlns:p14="http://schemas.microsoft.com/office/powerpoint/2010/main" val="420932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C8F4626-8940-BED6-4094-54B2FE0CED69}"/>
              </a:ext>
            </a:extLst>
          </p:cNvPr>
          <p:cNvPicPr>
            <a:picLocks noChangeAspect="1"/>
          </p:cNvPicPr>
          <p:nvPr/>
        </p:nvPicPr>
        <p:blipFill rotWithShape="1">
          <a:blip r:embed="rId2"/>
          <a:srcRect t="11819" b="13181"/>
          <a:stretch/>
        </p:blipFill>
        <p:spPr>
          <a:xfrm>
            <a:off x="20" y="10"/>
            <a:ext cx="12191980" cy="6857990"/>
          </a:xfrm>
          <a:prstGeom prst="rect">
            <a:avLst/>
          </a:prstGeom>
          <a:noFill/>
        </p:spPr>
      </p:pic>
    </p:spTree>
    <p:extLst>
      <p:ext uri="{BB962C8B-B14F-4D97-AF65-F5344CB8AC3E}">
        <p14:creationId xmlns:p14="http://schemas.microsoft.com/office/powerpoint/2010/main" val="784732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907702-920A-0BAE-A28D-DA16A2034659}"/>
              </a:ext>
            </a:extLst>
          </p:cNvPr>
          <p:cNvPicPr>
            <a:picLocks noChangeAspect="1"/>
          </p:cNvPicPr>
          <p:nvPr/>
        </p:nvPicPr>
        <p:blipFill rotWithShape="1">
          <a:blip r:embed="rId2"/>
          <a:srcRect t="10533" b="14467"/>
          <a:stretch/>
        </p:blipFill>
        <p:spPr>
          <a:xfrm>
            <a:off x="20" y="10"/>
            <a:ext cx="12191980" cy="6857990"/>
          </a:xfrm>
          <a:prstGeom prst="rect">
            <a:avLst/>
          </a:prstGeom>
          <a:noFill/>
        </p:spPr>
      </p:pic>
    </p:spTree>
    <p:extLst>
      <p:ext uri="{BB962C8B-B14F-4D97-AF65-F5344CB8AC3E}">
        <p14:creationId xmlns:p14="http://schemas.microsoft.com/office/powerpoint/2010/main" val="3280723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server&#10;&#10;Description automatically generated with low confidence">
            <a:extLst>
              <a:ext uri="{FF2B5EF4-FFF2-40B4-BE49-F238E27FC236}">
                <a16:creationId xmlns:a16="http://schemas.microsoft.com/office/drawing/2014/main" id="{F4086AEE-D152-3C65-840D-5638C67DF428}"/>
              </a:ext>
            </a:extLst>
          </p:cNvPr>
          <p:cNvPicPr>
            <a:picLocks noChangeAspect="1"/>
          </p:cNvPicPr>
          <p:nvPr/>
        </p:nvPicPr>
        <p:blipFill rotWithShape="1">
          <a:blip r:embed="rId3"/>
          <a:srcRect t="13167" b="11833"/>
          <a:stretch/>
        </p:blipFill>
        <p:spPr>
          <a:xfrm>
            <a:off x="20" y="10"/>
            <a:ext cx="12191980" cy="6857990"/>
          </a:xfrm>
          <a:prstGeom prst="rect">
            <a:avLst/>
          </a:prstGeom>
          <a:noFill/>
        </p:spPr>
      </p:pic>
    </p:spTree>
    <p:extLst>
      <p:ext uri="{BB962C8B-B14F-4D97-AF65-F5344CB8AC3E}">
        <p14:creationId xmlns:p14="http://schemas.microsoft.com/office/powerpoint/2010/main" val="1703342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551D64-B35D-A380-F5DF-03F503E01348}"/>
              </a:ext>
            </a:extLst>
          </p:cNvPr>
          <p:cNvSpPr>
            <a:spLocks noGrp="1"/>
          </p:cNvSpPr>
          <p:nvPr>
            <p:ph type="ctrTitle"/>
          </p:nvPr>
        </p:nvSpPr>
        <p:spPr>
          <a:xfrm>
            <a:off x="154745" y="844062"/>
            <a:ext cx="11830929" cy="1651382"/>
          </a:xfrm>
        </p:spPr>
        <p:txBody>
          <a:bodyPr>
            <a:normAutofit/>
          </a:bodyPr>
          <a:lstStyle/>
          <a:p>
            <a:r>
              <a:rPr lang="en-US" sz="4400" dirty="0">
                <a:solidFill>
                  <a:schemeClr val="bg1"/>
                </a:solidFill>
              </a:rPr>
              <a:t>Vulnerability assessment </a:t>
            </a:r>
            <a:br>
              <a:rPr lang="en-US" sz="4400" dirty="0">
                <a:solidFill>
                  <a:schemeClr val="bg1"/>
                </a:solidFill>
              </a:rPr>
            </a:br>
            <a:r>
              <a:rPr lang="en-US" dirty="0">
                <a:solidFill>
                  <a:schemeClr val="bg1"/>
                </a:solidFill>
              </a:rPr>
              <a:t>cont.</a:t>
            </a:r>
          </a:p>
        </p:txBody>
      </p:sp>
      <p:sp>
        <p:nvSpPr>
          <p:cNvPr id="8" name="TextBox 7">
            <a:extLst>
              <a:ext uri="{FF2B5EF4-FFF2-40B4-BE49-F238E27FC236}">
                <a16:creationId xmlns:a16="http://schemas.microsoft.com/office/drawing/2014/main" id="{9B4DE18E-6BF9-3483-04AF-1A72870DC137}"/>
              </a:ext>
            </a:extLst>
          </p:cNvPr>
          <p:cNvSpPr txBox="1"/>
          <p:nvPr/>
        </p:nvSpPr>
        <p:spPr>
          <a:xfrm>
            <a:off x="436098" y="2616591"/>
            <a:ext cx="11268221" cy="313932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I began by learning about vulnerability assessment and data security.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 I used this information to understand how to create and maintain a business continuity plan.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Further, I used the vulnerability data to mitigate the risk within a business environment.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To conduct a vulnerability assessment of a server in a testing or production environment, I used tools such as NMAP (the network mapper), Netcat, and Wireshark. , which are used to assess the security posture of the Linux Server VM.</a:t>
            </a:r>
          </a:p>
          <a:p>
            <a:pPr marL="285750" indent="-285750">
              <a:buFont typeface="Arial" panose="020B0604020202020204" pitchFamily="34" charset="0"/>
              <a:buChar char="•"/>
            </a:pPr>
            <a:endParaRPr lang="en-US" dirty="0">
              <a:solidFill>
                <a:schemeClr val="bg1"/>
              </a:solidFill>
            </a:endParaRPr>
          </a:p>
          <a:p>
            <a:r>
              <a:rPr lang="en-US" sz="1200" dirty="0">
                <a:solidFill>
                  <a:schemeClr val="bg1"/>
                </a:solidFill>
              </a:rPr>
              <a:t>(see following slides for results)</a:t>
            </a:r>
          </a:p>
        </p:txBody>
      </p:sp>
    </p:spTree>
    <p:extLst>
      <p:ext uri="{BB962C8B-B14F-4D97-AF65-F5344CB8AC3E}">
        <p14:creationId xmlns:p14="http://schemas.microsoft.com/office/powerpoint/2010/main" val="3449178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Content Placeholder 3" descr="Graphical user interface&#10;&#10;Description automatically generated">
            <a:extLst>
              <a:ext uri="{FF2B5EF4-FFF2-40B4-BE49-F238E27FC236}">
                <a16:creationId xmlns:a16="http://schemas.microsoft.com/office/drawing/2014/main" id="{330A466C-3C7A-D4A2-F07C-CFEE841A2921}"/>
              </a:ext>
            </a:extLst>
          </p:cNvPr>
          <p:cNvPicPr>
            <a:picLocks noGrp="1" noChangeAspect="1"/>
          </p:cNvPicPr>
          <p:nvPr>
            <p:ph idx="1"/>
          </p:nvPr>
        </p:nvPicPr>
        <p:blipFill rotWithShape="1">
          <a:blip r:embed="rId2"/>
          <a:stretch/>
        </p:blipFill>
        <p:spPr>
          <a:xfrm>
            <a:off x="2339927" y="0"/>
            <a:ext cx="9852073" cy="6858000"/>
          </a:xfrm>
          <a:prstGeom prst="rect">
            <a:avLst/>
          </a:prstGeom>
          <a:noFill/>
        </p:spPr>
      </p:pic>
      <p:sp>
        <p:nvSpPr>
          <p:cNvPr id="6" name="TextBox 5">
            <a:extLst>
              <a:ext uri="{FF2B5EF4-FFF2-40B4-BE49-F238E27FC236}">
                <a16:creationId xmlns:a16="http://schemas.microsoft.com/office/drawing/2014/main" id="{5CFD3E89-9E5D-01BC-1F0D-A00795493BFB}"/>
              </a:ext>
            </a:extLst>
          </p:cNvPr>
          <p:cNvSpPr txBox="1"/>
          <p:nvPr/>
        </p:nvSpPr>
        <p:spPr>
          <a:xfrm>
            <a:off x="0" y="2775919"/>
            <a:ext cx="2152356" cy="2308324"/>
          </a:xfrm>
          <a:prstGeom prst="rect">
            <a:avLst/>
          </a:prstGeom>
          <a:noFill/>
        </p:spPr>
        <p:txBody>
          <a:bodyPr wrap="square">
            <a:spAutoFit/>
          </a:bodyPr>
          <a:lstStyle/>
          <a:p>
            <a:r>
              <a:rPr lang="en-US" dirty="0">
                <a:solidFill>
                  <a:schemeClr val="bg1"/>
                </a:solidFill>
              </a:rPr>
              <a:t>The NMAP tool can be used to identify IP addresses that are in use on a network segment, assuming that the hosts on the network segment are up and running.</a:t>
            </a:r>
          </a:p>
        </p:txBody>
      </p:sp>
    </p:spTree>
    <p:extLst>
      <p:ext uri="{BB962C8B-B14F-4D97-AF65-F5344CB8AC3E}">
        <p14:creationId xmlns:p14="http://schemas.microsoft.com/office/powerpoint/2010/main" val="3598891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3397C3-3A5B-89BD-026F-54D1105DAB59}"/>
              </a:ext>
            </a:extLst>
          </p:cNvPr>
          <p:cNvPicPr>
            <a:picLocks noChangeAspect="1"/>
          </p:cNvPicPr>
          <p:nvPr/>
        </p:nvPicPr>
        <p:blipFill rotWithShape="1">
          <a:blip r:embed="rId2"/>
          <a:srcRect t="16695" b="8305"/>
          <a:stretch/>
        </p:blipFill>
        <p:spPr>
          <a:xfrm>
            <a:off x="20" y="0"/>
            <a:ext cx="12191980" cy="6857990"/>
          </a:xfrm>
          <a:prstGeom prst="rect">
            <a:avLst/>
          </a:prstGeom>
          <a:noFill/>
        </p:spPr>
      </p:pic>
      <p:sp>
        <p:nvSpPr>
          <p:cNvPr id="10" name="TextBox 9">
            <a:extLst>
              <a:ext uri="{FF2B5EF4-FFF2-40B4-BE49-F238E27FC236}">
                <a16:creationId xmlns:a16="http://schemas.microsoft.com/office/drawing/2014/main" id="{F3201E10-3A74-91B8-8EC9-6EED66FEE972}"/>
              </a:ext>
            </a:extLst>
          </p:cNvPr>
          <p:cNvSpPr txBox="1"/>
          <p:nvPr/>
        </p:nvSpPr>
        <p:spPr>
          <a:xfrm>
            <a:off x="309490" y="148997"/>
            <a:ext cx="256032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a:t>
            </a:r>
            <a:r>
              <a:rPr lang="en-US" sz="1600" dirty="0" err="1"/>
              <a:t>NetCat</a:t>
            </a:r>
            <a:r>
              <a:rPr lang="en-US" sz="1600" dirty="0"/>
              <a:t> tool can be used to gain information about FTP, SSH, and SMTP applications that are discovered in an NMAP scan (called banner grabbing). Knowing the version of an application running on the server can be a great help in the exploitation phase. </a:t>
            </a:r>
          </a:p>
        </p:txBody>
      </p:sp>
    </p:spTree>
    <p:extLst>
      <p:ext uri="{BB962C8B-B14F-4D97-AF65-F5344CB8AC3E}">
        <p14:creationId xmlns:p14="http://schemas.microsoft.com/office/powerpoint/2010/main" val="3709301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5A8EE4-EDDB-EDD3-49EA-5F762C662391}"/>
              </a:ext>
            </a:extLst>
          </p:cNvPr>
          <p:cNvPicPr>
            <a:picLocks noChangeAspect="1"/>
          </p:cNvPicPr>
          <p:nvPr/>
        </p:nvPicPr>
        <p:blipFill>
          <a:blip r:embed="rId2"/>
          <a:stretch>
            <a:fillRect/>
          </a:stretch>
        </p:blipFill>
        <p:spPr>
          <a:xfrm>
            <a:off x="1569508" y="68262"/>
            <a:ext cx="9052983" cy="6789738"/>
          </a:xfrm>
          <a:prstGeom prst="rect">
            <a:avLst/>
          </a:prstGeom>
          <a:noFill/>
        </p:spPr>
      </p:pic>
      <p:sp>
        <p:nvSpPr>
          <p:cNvPr id="6" name="TextBox 5">
            <a:extLst>
              <a:ext uri="{FF2B5EF4-FFF2-40B4-BE49-F238E27FC236}">
                <a16:creationId xmlns:a16="http://schemas.microsoft.com/office/drawing/2014/main" id="{D12BE253-E903-2F8B-B771-F0D0AE1D8DC6}"/>
              </a:ext>
            </a:extLst>
          </p:cNvPr>
          <p:cNvSpPr txBox="1"/>
          <p:nvPr/>
        </p:nvSpPr>
        <p:spPr>
          <a:xfrm>
            <a:off x="1744394" y="4549676"/>
            <a:ext cx="225083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Wireshark is a packet sniffing tool. It can be used by security practitioners to analyze network traffic and gain insight into client and server applications. </a:t>
            </a:r>
          </a:p>
        </p:txBody>
      </p:sp>
    </p:spTree>
    <p:extLst>
      <p:ext uri="{BB962C8B-B14F-4D97-AF65-F5344CB8AC3E}">
        <p14:creationId xmlns:p14="http://schemas.microsoft.com/office/powerpoint/2010/main" val="2275778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D7D64BAC-C688-786A-C711-C95788F11B60}"/>
              </a:ext>
            </a:extLst>
          </p:cNvPr>
          <p:cNvPicPr>
            <a:picLocks noChangeAspect="1"/>
          </p:cNvPicPr>
          <p:nvPr/>
        </p:nvPicPr>
        <p:blipFill rotWithShape="1">
          <a:blip r:embed="rId2"/>
          <a:srcRect t="12203" b="12797"/>
          <a:stretch/>
        </p:blipFill>
        <p:spPr>
          <a:xfrm>
            <a:off x="20" y="10"/>
            <a:ext cx="12191980" cy="6857990"/>
          </a:xfrm>
          <a:prstGeom prst="rect">
            <a:avLst/>
          </a:prstGeom>
          <a:noFill/>
        </p:spPr>
      </p:pic>
      <p:sp>
        <p:nvSpPr>
          <p:cNvPr id="6" name="TextBox 5">
            <a:extLst>
              <a:ext uri="{FF2B5EF4-FFF2-40B4-BE49-F238E27FC236}">
                <a16:creationId xmlns:a16="http://schemas.microsoft.com/office/drawing/2014/main" id="{34173A52-129C-71A2-703E-FD5C2654E54C}"/>
              </a:ext>
            </a:extLst>
          </p:cNvPr>
          <p:cNvSpPr txBox="1"/>
          <p:nvPr/>
        </p:nvSpPr>
        <p:spPr>
          <a:xfrm>
            <a:off x="0" y="5542670"/>
            <a:ext cx="3348111" cy="1200329"/>
          </a:xfrm>
          <a:prstGeom prst="rect">
            <a:avLst/>
          </a:prstGeom>
          <a:noFill/>
        </p:spPr>
        <p:txBody>
          <a:bodyPr wrap="square" rtlCol="0">
            <a:spAutoFit/>
          </a:bodyPr>
          <a:lstStyle/>
          <a:p>
            <a:pPr marL="285750" indent="-285750">
              <a:buFont typeface="Arial" panose="020B0604020202020204" pitchFamily="34" charset="0"/>
              <a:buChar char="•"/>
            </a:pPr>
            <a:r>
              <a:rPr lang="en-US"/>
              <a:t>Nessus Essentials is a free vulnerability scanner that provides an entry point for vulnerability assessment. </a:t>
            </a:r>
            <a:endParaRPr lang="en-US" dirty="0"/>
          </a:p>
        </p:txBody>
      </p:sp>
    </p:spTree>
    <p:extLst>
      <p:ext uri="{BB962C8B-B14F-4D97-AF65-F5344CB8AC3E}">
        <p14:creationId xmlns:p14="http://schemas.microsoft.com/office/powerpoint/2010/main" val="395166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33EB-7DCB-4DDC-80AF-C885A3EE1245}"/>
              </a:ext>
            </a:extLst>
          </p:cNvPr>
          <p:cNvSpPr>
            <a:spLocks noGrp="1"/>
          </p:cNvSpPr>
          <p:nvPr>
            <p:ph type="title"/>
          </p:nvPr>
        </p:nvSpPr>
        <p:spPr/>
        <p:txBody>
          <a:bodyPr>
            <a:normAutofit/>
          </a:bodyPr>
          <a:lstStyle/>
          <a:p>
            <a:r>
              <a:rPr lang="en-US" sz="4800" dirty="0"/>
              <a:t>Challenges Faced</a:t>
            </a:r>
          </a:p>
        </p:txBody>
      </p:sp>
      <p:sp>
        <p:nvSpPr>
          <p:cNvPr id="4" name="Content Placeholder 3">
            <a:extLst>
              <a:ext uri="{FF2B5EF4-FFF2-40B4-BE49-F238E27FC236}">
                <a16:creationId xmlns:a16="http://schemas.microsoft.com/office/drawing/2014/main" id="{7A3F344C-329B-4F4D-7A12-B1A8F323330A}"/>
              </a:ext>
            </a:extLst>
          </p:cNvPr>
          <p:cNvSpPr>
            <a:spLocks noGrp="1"/>
          </p:cNvSpPr>
          <p:nvPr>
            <p:ph sz="half" idx="1"/>
          </p:nvPr>
        </p:nvSpPr>
        <p:spPr>
          <a:xfrm>
            <a:off x="581192" y="2228003"/>
            <a:ext cx="11291939" cy="4440083"/>
          </a:xfrm>
        </p:spPr>
        <p:txBody>
          <a:bodyPr>
            <a:normAutofit/>
          </a:bodyPr>
          <a:lstStyle/>
          <a:p>
            <a:r>
              <a:rPr lang="en-US" sz="2800" dirty="0">
                <a:solidFill>
                  <a:schemeClr val="bg1"/>
                </a:solidFill>
              </a:rPr>
              <a:t>Thankfully,  I Did not come across any extremely challenging situations within this project.  My previous knowledge and the in depth reading as well as detailed instructions were extremely helpful in contributing to one another making each part of this project a smooth process. </a:t>
            </a:r>
          </a:p>
        </p:txBody>
      </p:sp>
    </p:spTree>
    <p:extLst>
      <p:ext uri="{BB962C8B-B14F-4D97-AF65-F5344CB8AC3E}">
        <p14:creationId xmlns:p14="http://schemas.microsoft.com/office/powerpoint/2010/main" val="497607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3707-8450-38CE-9AF3-66282D509E66}"/>
              </a:ext>
            </a:extLst>
          </p:cNvPr>
          <p:cNvSpPr>
            <a:spLocks noGrp="1"/>
          </p:cNvSpPr>
          <p:nvPr>
            <p:ph type="title"/>
          </p:nvPr>
        </p:nvSpPr>
        <p:spPr>
          <a:xfrm>
            <a:off x="581193" y="729658"/>
            <a:ext cx="11029616" cy="1028804"/>
          </a:xfrm>
        </p:spPr>
        <p:txBody>
          <a:bodyPr>
            <a:normAutofit/>
          </a:bodyPr>
          <a:lstStyle/>
          <a:p>
            <a:r>
              <a:rPr lang="en-US" sz="4000" dirty="0"/>
              <a:t>Career Skills Obtained</a:t>
            </a:r>
          </a:p>
        </p:txBody>
      </p:sp>
      <p:sp>
        <p:nvSpPr>
          <p:cNvPr id="3" name="Content Placeholder 2">
            <a:extLst>
              <a:ext uri="{FF2B5EF4-FFF2-40B4-BE49-F238E27FC236}">
                <a16:creationId xmlns:a16="http://schemas.microsoft.com/office/drawing/2014/main" id="{12A9769A-75DD-24AF-1385-61B6FDBD9A27}"/>
              </a:ext>
            </a:extLst>
          </p:cNvPr>
          <p:cNvSpPr>
            <a:spLocks noGrp="1"/>
          </p:cNvSpPr>
          <p:nvPr>
            <p:ph sz="half" idx="1"/>
          </p:nvPr>
        </p:nvSpPr>
        <p:spPr/>
        <p:txBody>
          <a:bodyPr>
            <a:normAutofit fontScale="92500" lnSpcReduction="10000"/>
          </a:bodyPr>
          <a:lstStyle/>
          <a:p>
            <a:r>
              <a:rPr lang="en-US" dirty="0">
                <a:solidFill>
                  <a:schemeClr val="bg1"/>
                </a:solidFill>
              </a:rPr>
              <a:t>Established the fundamentals of information security attacks and defense mechanisms.</a:t>
            </a:r>
          </a:p>
          <a:p>
            <a:r>
              <a:rPr lang="en-US" dirty="0">
                <a:solidFill>
                  <a:schemeClr val="bg1"/>
                </a:solidFill>
              </a:rPr>
              <a:t>Broadened my knowledge on Security issues related to people, data, networks, and devices. </a:t>
            </a:r>
          </a:p>
          <a:p>
            <a:r>
              <a:rPr lang="en-US" dirty="0">
                <a:solidFill>
                  <a:schemeClr val="bg1"/>
                </a:solidFill>
              </a:rPr>
              <a:t>Gained an inside look at designing security solutions and policies. </a:t>
            </a:r>
          </a:p>
          <a:p>
            <a:r>
              <a:rPr lang="en-US" dirty="0">
                <a:solidFill>
                  <a:schemeClr val="bg1"/>
                </a:solidFill>
              </a:rPr>
              <a:t>Reviewed and Wrote practices that support the security principles of confidentiality, integrity, and availability</a:t>
            </a:r>
          </a:p>
        </p:txBody>
      </p:sp>
      <p:sp>
        <p:nvSpPr>
          <p:cNvPr id="4" name="Content Placeholder 3">
            <a:extLst>
              <a:ext uri="{FF2B5EF4-FFF2-40B4-BE49-F238E27FC236}">
                <a16:creationId xmlns:a16="http://schemas.microsoft.com/office/drawing/2014/main" id="{37EA7A48-8B5E-99C0-51E1-385546053628}"/>
              </a:ext>
            </a:extLst>
          </p:cNvPr>
          <p:cNvSpPr>
            <a:spLocks noGrp="1"/>
          </p:cNvSpPr>
          <p:nvPr>
            <p:ph sz="half" idx="2"/>
          </p:nvPr>
        </p:nvSpPr>
        <p:spPr/>
        <p:txBody>
          <a:bodyPr>
            <a:normAutofit fontScale="92500" lnSpcReduction="10000"/>
          </a:bodyPr>
          <a:lstStyle/>
          <a:p>
            <a:r>
              <a:rPr lang="en-US" dirty="0">
                <a:solidFill>
                  <a:schemeClr val="bg1"/>
                </a:solidFill>
              </a:rPr>
              <a:t>Recognize malware and social network attacks </a:t>
            </a:r>
          </a:p>
          <a:p>
            <a:r>
              <a:rPr lang="en-US" dirty="0">
                <a:solidFill>
                  <a:schemeClr val="bg1"/>
                </a:solidFill>
              </a:rPr>
              <a:t>Breakdown </a:t>
            </a:r>
            <a:r>
              <a:rPr lang="en-US" dirty="0" err="1">
                <a:solidFill>
                  <a:schemeClr val="bg1"/>
                </a:solidFill>
              </a:rPr>
              <a:t>algorithims</a:t>
            </a:r>
            <a:endParaRPr lang="en-US" dirty="0">
              <a:solidFill>
                <a:schemeClr val="bg1"/>
              </a:solidFill>
            </a:endParaRPr>
          </a:p>
          <a:p>
            <a:r>
              <a:rPr lang="en-US" dirty="0">
                <a:solidFill>
                  <a:schemeClr val="bg1"/>
                </a:solidFill>
              </a:rPr>
              <a:t>Ability to </a:t>
            </a:r>
            <a:r>
              <a:rPr lang="en-US" dirty="0" err="1">
                <a:solidFill>
                  <a:schemeClr val="bg1"/>
                </a:solidFill>
              </a:rPr>
              <a:t>survery</a:t>
            </a:r>
            <a:r>
              <a:rPr lang="en-US" dirty="0">
                <a:solidFill>
                  <a:schemeClr val="bg1"/>
                </a:solidFill>
              </a:rPr>
              <a:t> a security network. </a:t>
            </a:r>
          </a:p>
          <a:p>
            <a:r>
              <a:rPr lang="en-US" dirty="0">
                <a:solidFill>
                  <a:schemeClr val="bg1"/>
                </a:solidFill>
              </a:rPr>
              <a:t>Knowledge on wireless network security solutions.</a:t>
            </a:r>
          </a:p>
          <a:p>
            <a:r>
              <a:rPr lang="en-US" dirty="0">
                <a:solidFill>
                  <a:schemeClr val="bg1"/>
                </a:solidFill>
              </a:rPr>
              <a:t>Understanding of  application security, device security, and physical security.</a:t>
            </a:r>
          </a:p>
          <a:p>
            <a:r>
              <a:rPr lang="en-US" dirty="0">
                <a:solidFill>
                  <a:schemeClr val="bg1"/>
                </a:solidFill>
              </a:rPr>
              <a:t>Knowledge on authentication and access control techniques.</a:t>
            </a:r>
          </a:p>
          <a:p>
            <a:r>
              <a:rPr lang="en-US" dirty="0">
                <a:solidFill>
                  <a:schemeClr val="bg1"/>
                </a:solidFill>
              </a:rPr>
              <a:t>Utilizing business continuity and risk management strategies.</a:t>
            </a:r>
          </a:p>
          <a:p>
            <a:r>
              <a:rPr lang="en-US" dirty="0">
                <a:solidFill>
                  <a:schemeClr val="bg1"/>
                </a:solidFill>
              </a:rPr>
              <a:t> Establish a secure network.</a:t>
            </a:r>
          </a:p>
          <a:p>
            <a:endParaRPr lang="en-US" dirty="0">
              <a:solidFill>
                <a:schemeClr val="bg1"/>
              </a:solidFill>
            </a:endParaRPr>
          </a:p>
        </p:txBody>
      </p:sp>
    </p:spTree>
    <p:extLst>
      <p:ext uri="{BB962C8B-B14F-4D97-AF65-F5344CB8AC3E}">
        <p14:creationId xmlns:p14="http://schemas.microsoft.com/office/powerpoint/2010/main" val="1814299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411027"/>
          </a:xfrm>
        </p:spPr>
        <p:txBody>
          <a:bodyPr anchor="ctr">
            <a:normAutofit fontScale="90000"/>
          </a:bodyPr>
          <a:lstStyle/>
          <a:p>
            <a:pPr algn="ctr"/>
            <a:r>
              <a:rPr lang="en-US" b="1" u="sng" dirty="0"/>
              <a:t>Introduction</a:t>
            </a:r>
          </a:p>
        </p:txBody>
      </p:sp>
      <p:sp>
        <p:nvSpPr>
          <p:cNvPr id="4" name="Content Placeholder 3">
            <a:extLst>
              <a:ext uri="{FF2B5EF4-FFF2-40B4-BE49-F238E27FC236}">
                <a16:creationId xmlns:a16="http://schemas.microsoft.com/office/drawing/2014/main" id="{6EEACBCA-3933-34DB-7186-FBBBEB964467}"/>
              </a:ext>
            </a:extLst>
          </p:cNvPr>
          <p:cNvSpPr>
            <a:spLocks noGrp="1"/>
          </p:cNvSpPr>
          <p:nvPr>
            <p:ph idx="1"/>
          </p:nvPr>
        </p:nvSpPr>
        <p:spPr>
          <a:xfrm>
            <a:off x="583099" y="1875439"/>
            <a:ext cx="7213600" cy="4059437"/>
          </a:xfrm>
        </p:spPr>
        <p:txBody>
          <a:bodyPr>
            <a:noAutofit/>
          </a:bodyPr>
          <a:lstStyle/>
          <a:p>
            <a:r>
              <a:rPr lang="en-US" dirty="0">
                <a:solidFill>
                  <a:schemeClr val="bg1"/>
                </a:solidFill>
              </a:rPr>
              <a:t>In This Course We Completed The Following.</a:t>
            </a:r>
          </a:p>
          <a:p>
            <a:endParaRPr lang="en-US" dirty="0">
              <a:solidFill>
                <a:schemeClr val="bg1"/>
              </a:solidFill>
            </a:endParaRPr>
          </a:p>
          <a:p>
            <a:r>
              <a:rPr lang="en-US" dirty="0">
                <a:solidFill>
                  <a:schemeClr val="bg1"/>
                </a:solidFill>
              </a:rPr>
              <a:t>Described different types of malware.</a:t>
            </a:r>
          </a:p>
          <a:p>
            <a:r>
              <a:rPr lang="en-US" dirty="0">
                <a:solidFill>
                  <a:schemeClr val="bg1"/>
                </a:solidFill>
              </a:rPr>
              <a:t>Identified social engineering attacks.</a:t>
            </a:r>
          </a:p>
          <a:p>
            <a:r>
              <a:rPr lang="en-US" dirty="0">
                <a:solidFill>
                  <a:schemeClr val="bg1"/>
                </a:solidFill>
              </a:rPr>
              <a:t>Differentiated cryptographic algorithms and their applications.</a:t>
            </a:r>
          </a:p>
          <a:p>
            <a:r>
              <a:rPr lang="en-US" dirty="0">
                <a:solidFill>
                  <a:schemeClr val="bg1"/>
                </a:solidFill>
              </a:rPr>
              <a:t>Surveyed network security devices and protocols.</a:t>
            </a:r>
          </a:p>
          <a:p>
            <a:r>
              <a:rPr lang="en-US" dirty="0">
                <a:solidFill>
                  <a:schemeClr val="bg1"/>
                </a:solidFill>
              </a:rPr>
              <a:t>Explained wireless network security solutions.</a:t>
            </a:r>
          </a:p>
          <a:p>
            <a:r>
              <a:rPr lang="en-US" dirty="0">
                <a:solidFill>
                  <a:schemeClr val="bg1"/>
                </a:solidFill>
              </a:rPr>
              <a:t>Interpreted application security, device security, and physical security.</a:t>
            </a:r>
          </a:p>
          <a:p>
            <a:r>
              <a:rPr lang="en-US" dirty="0">
                <a:solidFill>
                  <a:schemeClr val="bg1"/>
                </a:solidFill>
              </a:rPr>
              <a:t>Examined authentication and access control techniques.</a:t>
            </a:r>
          </a:p>
          <a:p>
            <a:r>
              <a:rPr lang="en-US" dirty="0">
                <a:solidFill>
                  <a:schemeClr val="bg1"/>
                </a:solidFill>
              </a:rPr>
              <a:t>Assessed business continuity and risk management strategies.</a:t>
            </a:r>
          </a:p>
          <a:p>
            <a:r>
              <a:rPr lang="en-US" dirty="0">
                <a:solidFill>
                  <a:schemeClr val="bg1"/>
                </a:solidFill>
              </a:rPr>
              <a:t>Explored the evolving job market in the digitized world.</a:t>
            </a:r>
          </a:p>
          <a:p>
            <a:r>
              <a:rPr lang="en-US" dirty="0">
                <a:solidFill>
                  <a:schemeClr val="bg1"/>
                </a:solidFill>
              </a:rPr>
              <a:t>Produced a secure network.</a:t>
            </a:r>
          </a:p>
        </p:txBody>
      </p:sp>
    </p:spTree>
    <p:extLst>
      <p:ext uri="{BB962C8B-B14F-4D97-AF65-F5344CB8AC3E}">
        <p14:creationId xmlns:p14="http://schemas.microsoft.com/office/powerpoint/2010/main" val="3501787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042146" y="1005839"/>
            <a:ext cx="3549631" cy="738555"/>
          </a:xfrm>
        </p:spPr>
        <p:txBody>
          <a:bodyPr>
            <a:normAutofit/>
          </a:bodyPr>
          <a:lstStyle/>
          <a:p>
            <a:r>
              <a:rPr lang="en-US" dirty="0">
                <a:solidFill>
                  <a:srgbClr val="FFFFFF"/>
                </a:solidFill>
              </a:rPr>
              <a:t>Conclusion</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29600" y="1916096"/>
            <a:ext cx="3148251" cy="4218005"/>
          </a:xfrm>
        </p:spPr>
        <p:txBody>
          <a:bodyPr>
            <a:normAutofit/>
          </a:bodyPr>
          <a:lstStyle/>
          <a:p>
            <a:endParaRPr lang="en-US" dirty="0">
              <a:solidFill>
                <a:schemeClr val="bg2"/>
              </a:solidFill>
            </a:endParaRPr>
          </a:p>
          <a:p>
            <a:endParaRPr lang="en-US" dirty="0">
              <a:solidFill>
                <a:schemeClr val="bg2"/>
              </a:solidFill>
            </a:endParaRP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4" name="TextBox 3">
            <a:extLst>
              <a:ext uri="{FF2B5EF4-FFF2-40B4-BE49-F238E27FC236}">
                <a16:creationId xmlns:a16="http://schemas.microsoft.com/office/drawing/2014/main" id="{1B47D404-C712-A0B1-A7F3-B8A4B238D2B6}"/>
              </a:ext>
            </a:extLst>
          </p:cNvPr>
          <p:cNvSpPr txBox="1"/>
          <p:nvPr/>
        </p:nvSpPr>
        <p:spPr>
          <a:xfrm>
            <a:off x="8229600" y="2053883"/>
            <a:ext cx="3362177" cy="3693319"/>
          </a:xfrm>
          <a:prstGeom prst="rect">
            <a:avLst/>
          </a:prstGeom>
          <a:noFill/>
        </p:spPr>
        <p:txBody>
          <a:bodyPr wrap="square" rtlCol="0">
            <a:spAutoFit/>
          </a:bodyPr>
          <a:lstStyle/>
          <a:p>
            <a:r>
              <a:rPr lang="en-US" dirty="0">
                <a:solidFill>
                  <a:schemeClr val="bg1"/>
                </a:solidFill>
              </a:rPr>
              <a:t>Sec285 Has broadened my knowledge and previous skill set by going in depth with security measures and policies that we follow today.  </a:t>
            </a:r>
          </a:p>
          <a:p>
            <a:endParaRPr lang="en-US" dirty="0">
              <a:solidFill>
                <a:schemeClr val="bg1"/>
              </a:solidFill>
            </a:endParaRPr>
          </a:p>
          <a:p>
            <a:r>
              <a:rPr lang="en-US" dirty="0">
                <a:solidFill>
                  <a:schemeClr val="bg1"/>
                </a:solidFill>
              </a:rPr>
              <a:t>By utilizing a range of functions, I was able to benefit from hands on simulations by creating, launching, testing and shutting down various applications within a virtual world.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01347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FE6F-673B-CC70-A1F8-694F8FAD3068}"/>
              </a:ext>
            </a:extLst>
          </p:cNvPr>
          <p:cNvSpPr>
            <a:spLocks noGrp="1"/>
          </p:cNvSpPr>
          <p:nvPr>
            <p:ph type="title"/>
          </p:nvPr>
        </p:nvSpPr>
        <p:spPr>
          <a:xfrm>
            <a:off x="581192" y="556382"/>
            <a:ext cx="11029616" cy="570053"/>
          </a:xfrm>
        </p:spPr>
        <p:txBody>
          <a:bodyPr/>
          <a:lstStyle/>
          <a:p>
            <a:r>
              <a:rPr lang="en-US" b="1" dirty="0"/>
              <a:t>                                </a:t>
            </a:r>
            <a:r>
              <a:rPr lang="en-US" b="1" u="sng" dirty="0"/>
              <a:t> Platforms Utilized</a:t>
            </a:r>
          </a:p>
        </p:txBody>
      </p:sp>
      <p:sp>
        <p:nvSpPr>
          <p:cNvPr id="3" name="Content Placeholder 2">
            <a:extLst>
              <a:ext uri="{FF2B5EF4-FFF2-40B4-BE49-F238E27FC236}">
                <a16:creationId xmlns:a16="http://schemas.microsoft.com/office/drawing/2014/main" id="{03491C07-307D-71A8-7F53-A4938416FA97}"/>
              </a:ext>
            </a:extLst>
          </p:cNvPr>
          <p:cNvSpPr>
            <a:spLocks noGrp="1"/>
          </p:cNvSpPr>
          <p:nvPr>
            <p:ph idx="1"/>
          </p:nvPr>
        </p:nvSpPr>
        <p:spPr>
          <a:xfrm>
            <a:off x="318052" y="2213114"/>
            <a:ext cx="11873948" cy="4644886"/>
          </a:xfrm>
        </p:spPr>
        <p:txBody>
          <a:bodyPr>
            <a:normAutofit fontScale="92500" lnSpcReduction="20000"/>
          </a:bodyPr>
          <a:lstStyle/>
          <a:p>
            <a:r>
              <a:rPr lang="en-US" sz="2400" dirty="0">
                <a:solidFill>
                  <a:schemeClr val="bg1"/>
                </a:solidFill>
              </a:rPr>
              <a:t>Cengage MindTap </a:t>
            </a:r>
          </a:p>
          <a:p>
            <a:pPr lvl="6"/>
            <a:r>
              <a:rPr lang="en-US" sz="1900" dirty="0">
                <a:solidFill>
                  <a:schemeClr val="bg1"/>
                </a:solidFill>
              </a:rPr>
              <a:t>Online Learning Platform that boosts performance and delivers access to textbooks and a range of study tools.  </a:t>
            </a:r>
          </a:p>
          <a:p>
            <a:pPr lvl="6"/>
            <a:endParaRPr lang="en-US" sz="1800" dirty="0">
              <a:solidFill>
                <a:schemeClr val="bg1"/>
              </a:solidFill>
            </a:endParaRPr>
          </a:p>
          <a:p>
            <a:pPr marL="1971400" lvl="6" indent="0">
              <a:buNone/>
            </a:pPr>
            <a:endParaRPr lang="en-US" sz="1800" dirty="0">
              <a:solidFill>
                <a:schemeClr val="bg1"/>
              </a:solidFill>
            </a:endParaRPr>
          </a:p>
          <a:p>
            <a:r>
              <a:rPr lang="en-US" sz="2400" dirty="0">
                <a:solidFill>
                  <a:schemeClr val="bg1"/>
                </a:solidFill>
              </a:rPr>
              <a:t>ITPRO.TV</a:t>
            </a:r>
            <a:endParaRPr lang="en-US" dirty="0">
              <a:solidFill>
                <a:schemeClr val="bg1"/>
              </a:solidFill>
            </a:endParaRPr>
          </a:p>
          <a:p>
            <a:pPr lvl="6"/>
            <a:r>
              <a:rPr lang="en-US" sz="1900" dirty="0">
                <a:solidFill>
                  <a:schemeClr val="bg1"/>
                </a:solidFill>
              </a:rPr>
              <a:t>eLearning Platform that aims to teach IT in more of a podcast environment with Hosts that give the feel of direct interaction while teaching concepts and having informative conversation. </a:t>
            </a:r>
          </a:p>
          <a:p>
            <a:pPr lvl="6"/>
            <a:endParaRPr lang="en-US" sz="1900" dirty="0">
              <a:solidFill>
                <a:schemeClr val="bg1"/>
              </a:solidFill>
            </a:endParaRPr>
          </a:p>
          <a:p>
            <a:pPr marL="1971400" lvl="6" indent="0">
              <a:buNone/>
            </a:pPr>
            <a:endParaRPr lang="en-US" sz="1900" dirty="0">
              <a:solidFill>
                <a:schemeClr val="bg1"/>
              </a:solidFill>
            </a:endParaRPr>
          </a:p>
          <a:p>
            <a:r>
              <a:rPr lang="en-US" sz="2400" dirty="0">
                <a:solidFill>
                  <a:schemeClr val="bg1"/>
                </a:solidFill>
              </a:rPr>
              <a:t>Microsoft Azure Labs</a:t>
            </a:r>
          </a:p>
          <a:p>
            <a:pPr lvl="6"/>
            <a:r>
              <a:rPr lang="en-US" sz="1900" dirty="0">
                <a:solidFill>
                  <a:schemeClr val="bg1"/>
                </a:solidFill>
              </a:rPr>
              <a:t>Cloud Based computer lab environment  that allows a variety of preconfigured virtual machines to be used.</a:t>
            </a:r>
          </a:p>
          <a:p>
            <a:pPr marL="1971400" lvl="6" indent="0">
              <a:buNone/>
            </a:pPr>
            <a:endParaRPr lang="en-US" sz="1900" dirty="0">
              <a:solidFill>
                <a:schemeClr val="bg1"/>
              </a:solidFill>
            </a:endParaRPr>
          </a:p>
          <a:p>
            <a:pPr lvl="2"/>
            <a:endParaRPr lang="en-US" sz="1900" dirty="0">
              <a:solidFill>
                <a:schemeClr val="bg1"/>
              </a:solidFill>
            </a:endParaRPr>
          </a:p>
          <a:p>
            <a:pPr lvl="2"/>
            <a:endParaRPr lang="en-US" sz="2000" dirty="0">
              <a:solidFill>
                <a:schemeClr val="bg1"/>
              </a:solidFill>
            </a:endParaRPr>
          </a:p>
          <a:p>
            <a:pPr lvl="2"/>
            <a:endParaRPr lang="en-US" sz="2000" dirty="0">
              <a:solidFill>
                <a:schemeClr val="bg1"/>
              </a:solidFill>
            </a:endParaRPr>
          </a:p>
          <a:p>
            <a:pPr lvl="2"/>
            <a:endParaRPr lang="en-US" sz="2000" dirty="0">
              <a:solidFill>
                <a:schemeClr val="bg1"/>
              </a:solidFill>
            </a:endParaRPr>
          </a:p>
        </p:txBody>
      </p:sp>
    </p:spTree>
    <p:extLst>
      <p:ext uri="{BB962C8B-B14F-4D97-AF65-F5344CB8AC3E}">
        <p14:creationId xmlns:p14="http://schemas.microsoft.com/office/powerpoint/2010/main" val="881015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FE6F-673B-CC70-A1F8-694F8FAD3068}"/>
              </a:ext>
            </a:extLst>
          </p:cNvPr>
          <p:cNvSpPr>
            <a:spLocks noGrp="1"/>
          </p:cNvSpPr>
          <p:nvPr>
            <p:ph type="title"/>
          </p:nvPr>
        </p:nvSpPr>
        <p:spPr>
          <a:xfrm>
            <a:off x="-583096" y="583096"/>
            <a:ext cx="13356288" cy="1060174"/>
          </a:xfrm>
        </p:spPr>
        <p:txBody>
          <a:bodyPr>
            <a:noAutofit/>
          </a:bodyPr>
          <a:lstStyle/>
          <a:p>
            <a:r>
              <a:rPr lang="en-US" sz="4400" b="1" dirty="0"/>
              <a:t>                     </a:t>
            </a:r>
            <a:r>
              <a:rPr lang="en-US" sz="4400" b="1" u="sng" dirty="0"/>
              <a:t>Project Preparation</a:t>
            </a:r>
          </a:p>
        </p:txBody>
      </p:sp>
      <p:sp>
        <p:nvSpPr>
          <p:cNvPr id="3" name="Content Placeholder 2">
            <a:extLst>
              <a:ext uri="{FF2B5EF4-FFF2-40B4-BE49-F238E27FC236}">
                <a16:creationId xmlns:a16="http://schemas.microsoft.com/office/drawing/2014/main" id="{03491C07-307D-71A8-7F53-A4938416FA97}"/>
              </a:ext>
            </a:extLst>
          </p:cNvPr>
          <p:cNvSpPr>
            <a:spLocks noGrp="1"/>
          </p:cNvSpPr>
          <p:nvPr>
            <p:ph idx="1"/>
          </p:nvPr>
        </p:nvSpPr>
        <p:spPr>
          <a:xfrm>
            <a:off x="0" y="1828800"/>
            <a:ext cx="12192000" cy="3869634"/>
          </a:xfrm>
        </p:spPr>
        <p:txBody>
          <a:bodyPr>
            <a:normAutofit/>
          </a:bodyPr>
          <a:lstStyle/>
          <a:p>
            <a:pPr lvl="2"/>
            <a:r>
              <a:rPr lang="en-US" sz="3600" dirty="0">
                <a:solidFill>
                  <a:schemeClr val="bg1"/>
                </a:solidFill>
              </a:rPr>
              <a:t>Navigate Azures Cloud Platform</a:t>
            </a:r>
          </a:p>
          <a:p>
            <a:pPr lvl="2"/>
            <a:r>
              <a:rPr lang="en-US" sz="3600" dirty="0">
                <a:solidFill>
                  <a:schemeClr val="bg1"/>
                </a:solidFill>
              </a:rPr>
              <a:t>Access Hyper-V Manager</a:t>
            </a:r>
          </a:p>
          <a:p>
            <a:pPr lvl="2"/>
            <a:r>
              <a:rPr lang="en-US" sz="3600" dirty="0">
                <a:solidFill>
                  <a:schemeClr val="bg1"/>
                </a:solidFill>
              </a:rPr>
              <a:t>Successfully Run, Access and Shutdown Ubuntu, Kali and Linux Server</a:t>
            </a:r>
          </a:p>
        </p:txBody>
      </p:sp>
    </p:spTree>
    <p:extLst>
      <p:ext uri="{BB962C8B-B14F-4D97-AF65-F5344CB8AC3E}">
        <p14:creationId xmlns:p14="http://schemas.microsoft.com/office/powerpoint/2010/main" val="3126730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E5F63-0CDF-6014-E61E-CB2A74EFC720}"/>
              </a:ext>
            </a:extLst>
          </p:cNvPr>
          <p:cNvPicPr>
            <a:picLocks noChangeAspect="1"/>
          </p:cNvPicPr>
          <p:nvPr/>
        </p:nvPicPr>
        <p:blipFill rotWithShape="1">
          <a:blip r:embed="rId2"/>
          <a:srcRect b="25000"/>
          <a:stretch/>
        </p:blipFill>
        <p:spPr>
          <a:xfrm>
            <a:off x="20" y="10"/>
            <a:ext cx="12191980" cy="6857990"/>
          </a:xfrm>
          <a:prstGeom prst="rect">
            <a:avLst/>
          </a:prstGeom>
          <a:noFill/>
        </p:spPr>
      </p:pic>
    </p:spTree>
    <p:extLst>
      <p:ext uri="{BB962C8B-B14F-4D97-AF65-F5344CB8AC3E}">
        <p14:creationId xmlns:p14="http://schemas.microsoft.com/office/powerpoint/2010/main" val="1208252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866F-69CB-DAAB-5616-E2EDAC7EF572}"/>
              </a:ext>
            </a:extLst>
          </p:cNvPr>
          <p:cNvSpPr>
            <a:spLocks noGrp="1"/>
          </p:cNvSpPr>
          <p:nvPr>
            <p:ph type="title"/>
          </p:nvPr>
        </p:nvSpPr>
        <p:spPr>
          <a:xfrm>
            <a:off x="-1674055" y="575942"/>
            <a:ext cx="6855928" cy="423259"/>
          </a:xfrm>
        </p:spPr>
        <p:txBody>
          <a:bodyPr>
            <a:normAutofit fontScale="90000"/>
          </a:bodyPr>
          <a:lstStyle/>
          <a:p>
            <a:r>
              <a:rPr lang="en-US" dirty="0"/>
              <a:t>                    </a:t>
            </a:r>
            <a:r>
              <a:rPr lang="en-US" sz="2200" u="sng" dirty="0"/>
              <a:t>Asymmetric Key Encryption cont.</a:t>
            </a:r>
          </a:p>
        </p:txBody>
      </p:sp>
      <p:sp>
        <p:nvSpPr>
          <p:cNvPr id="3" name="Content Placeholder 2">
            <a:extLst>
              <a:ext uri="{FF2B5EF4-FFF2-40B4-BE49-F238E27FC236}">
                <a16:creationId xmlns:a16="http://schemas.microsoft.com/office/drawing/2014/main" id="{49FFB97C-B5E0-0C7B-06F6-A8946DE6C3EA}"/>
              </a:ext>
            </a:extLst>
          </p:cNvPr>
          <p:cNvSpPr>
            <a:spLocks noGrp="1"/>
          </p:cNvSpPr>
          <p:nvPr>
            <p:ph idx="1"/>
          </p:nvPr>
        </p:nvSpPr>
        <p:spPr>
          <a:xfrm>
            <a:off x="562708" y="1195754"/>
            <a:ext cx="11197883" cy="5205046"/>
          </a:xfrm>
        </p:spPr>
        <p:txBody>
          <a:bodyPr>
            <a:normAutofit/>
          </a:bodyPr>
          <a:lstStyle/>
          <a:p>
            <a:r>
              <a:rPr lang="en-US" dirty="0">
                <a:solidFill>
                  <a:schemeClr val="bg1"/>
                </a:solidFill>
              </a:rPr>
              <a:t>To address security vulnerabilities, a Linux administrator follows various best practices, such as the following.</a:t>
            </a:r>
          </a:p>
          <a:p>
            <a:endParaRPr lang="en-US" dirty="0">
              <a:solidFill>
                <a:schemeClr val="bg1"/>
              </a:solidFill>
            </a:endParaRPr>
          </a:p>
          <a:p>
            <a:r>
              <a:rPr lang="en-US" dirty="0">
                <a:solidFill>
                  <a:schemeClr val="bg1"/>
                </a:solidFill>
              </a:rPr>
              <a:t>•	Disable unnecessary services. </a:t>
            </a:r>
          </a:p>
          <a:p>
            <a:r>
              <a:rPr lang="en-US" dirty="0">
                <a:solidFill>
                  <a:schemeClr val="bg1"/>
                </a:solidFill>
              </a:rPr>
              <a:t>•	Enhance user management. </a:t>
            </a:r>
          </a:p>
          <a:p>
            <a:r>
              <a:rPr lang="en-US" dirty="0">
                <a:solidFill>
                  <a:schemeClr val="bg1"/>
                </a:solidFill>
              </a:rPr>
              <a:t>•	Implement a stateful firewall to allow access from approved hosts only. </a:t>
            </a:r>
          </a:p>
          <a:p>
            <a:r>
              <a:rPr lang="en-US" dirty="0">
                <a:solidFill>
                  <a:schemeClr val="bg1"/>
                </a:solidFill>
              </a:rPr>
              <a:t>•	Enhance logging and network time management.</a:t>
            </a:r>
          </a:p>
          <a:p>
            <a:r>
              <a:rPr lang="en-US" dirty="0">
                <a:solidFill>
                  <a:schemeClr val="bg1"/>
                </a:solidFill>
              </a:rPr>
              <a:t>•	Implement an effective patch management system.</a:t>
            </a:r>
          </a:p>
          <a:p>
            <a:r>
              <a:rPr lang="en-US" dirty="0">
                <a:solidFill>
                  <a:schemeClr val="bg1"/>
                </a:solidFill>
              </a:rPr>
              <a:t>•	Encrypt data at rest and in transit.</a:t>
            </a:r>
          </a:p>
          <a:p>
            <a:r>
              <a:rPr lang="en-US" dirty="0">
                <a:solidFill>
                  <a:schemeClr val="bg1"/>
                </a:solidFill>
              </a:rPr>
              <a:t>•	Enforce logging of activities on the server.</a:t>
            </a:r>
          </a:p>
          <a:p>
            <a:r>
              <a:rPr lang="en-US" dirty="0">
                <a:solidFill>
                  <a:schemeClr val="bg1"/>
                </a:solidFill>
              </a:rPr>
              <a:t>•	Implement security controls to protect against dictionary and brute force attacks.</a:t>
            </a:r>
          </a:p>
          <a:p>
            <a:r>
              <a:rPr lang="en-US" dirty="0">
                <a:solidFill>
                  <a:schemeClr val="bg1"/>
                </a:solidFill>
              </a:rPr>
              <a:t>•	Enforce forensic deletion of files.</a:t>
            </a:r>
          </a:p>
          <a:p>
            <a:pPr marL="0" indent="0">
              <a:buNone/>
            </a:pPr>
            <a:endParaRPr lang="en-US" dirty="0">
              <a:solidFill>
                <a:schemeClr val="bg1"/>
              </a:solidFill>
            </a:endParaRPr>
          </a:p>
        </p:txBody>
      </p:sp>
    </p:spTree>
    <p:extLst>
      <p:ext uri="{BB962C8B-B14F-4D97-AF65-F5344CB8AC3E}">
        <p14:creationId xmlns:p14="http://schemas.microsoft.com/office/powerpoint/2010/main" val="1163312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866F-69CB-DAAB-5616-E2EDAC7EF572}"/>
              </a:ext>
            </a:extLst>
          </p:cNvPr>
          <p:cNvSpPr>
            <a:spLocks noGrp="1"/>
          </p:cNvSpPr>
          <p:nvPr>
            <p:ph type="title"/>
          </p:nvPr>
        </p:nvSpPr>
        <p:spPr>
          <a:xfrm>
            <a:off x="431409" y="1335597"/>
            <a:ext cx="7582486" cy="873031"/>
          </a:xfrm>
        </p:spPr>
        <p:txBody>
          <a:bodyPr>
            <a:normAutofit/>
          </a:bodyPr>
          <a:lstStyle/>
          <a:p>
            <a:r>
              <a:rPr lang="en-US" dirty="0"/>
              <a:t>    </a:t>
            </a:r>
            <a:r>
              <a:rPr lang="en-US" sz="2200" u="sng" dirty="0"/>
              <a:t>Asymmetric Key Encryption cont.</a:t>
            </a:r>
          </a:p>
        </p:txBody>
      </p:sp>
      <p:sp>
        <p:nvSpPr>
          <p:cNvPr id="3" name="Content Placeholder 2">
            <a:extLst>
              <a:ext uri="{FF2B5EF4-FFF2-40B4-BE49-F238E27FC236}">
                <a16:creationId xmlns:a16="http://schemas.microsoft.com/office/drawing/2014/main" id="{49FFB97C-B5E0-0C7B-06F6-A8946DE6C3EA}"/>
              </a:ext>
            </a:extLst>
          </p:cNvPr>
          <p:cNvSpPr>
            <a:spLocks noGrp="1"/>
          </p:cNvSpPr>
          <p:nvPr>
            <p:ph idx="1"/>
          </p:nvPr>
        </p:nvSpPr>
        <p:spPr>
          <a:xfrm>
            <a:off x="562708" y="2644726"/>
            <a:ext cx="11197883" cy="3756074"/>
          </a:xfrm>
        </p:spPr>
        <p:txBody>
          <a:bodyPr>
            <a:normAutofit/>
          </a:bodyPr>
          <a:lstStyle/>
          <a:p>
            <a:r>
              <a:rPr lang="en-US" sz="2100" b="1" dirty="0">
                <a:solidFill>
                  <a:schemeClr val="bg1"/>
                </a:solidFill>
              </a:rPr>
              <a:t>Among various symmetric and asymmetric encryption standards and tools available to protect important documents, gnu privacy guard (GPG) is an open source implementation of the pretty good privacy (PGP) asymmetric encryption protocol. It utilizes a pair of public and private keys to encrypt and decrypt files.</a:t>
            </a:r>
          </a:p>
          <a:p>
            <a:endParaRPr lang="en-US" sz="2100" b="1" dirty="0">
              <a:solidFill>
                <a:schemeClr val="bg1"/>
              </a:solidFill>
            </a:endParaRPr>
          </a:p>
          <a:p>
            <a:pPr marL="0" indent="0">
              <a:buNone/>
            </a:pPr>
            <a:r>
              <a:rPr lang="en-US" sz="2100" b="1" dirty="0">
                <a:solidFill>
                  <a:schemeClr val="bg1"/>
                </a:solidFill>
              </a:rPr>
              <a:t>To encrypt data at rest and enforce forensic deletion of files we,</a:t>
            </a:r>
          </a:p>
          <a:p>
            <a:r>
              <a:rPr lang="en-US" sz="2100" b="1" dirty="0">
                <a:solidFill>
                  <a:schemeClr val="bg1"/>
                </a:solidFill>
              </a:rPr>
              <a:t>•	implemented  asymmetric key encryption using GPG; and</a:t>
            </a:r>
          </a:p>
          <a:p>
            <a:r>
              <a:rPr lang="en-US" sz="2100" b="1" dirty="0">
                <a:solidFill>
                  <a:schemeClr val="bg1"/>
                </a:solidFill>
              </a:rPr>
              <a:t>•	permanently deleted files using the shred command</a:t>
            </a:r>
          </a:p>
          <a:p>
            <a:pPr marL="0" indent="0">
              <a:buNone/>
            </a:pPr>
            <a:r>
              <a:rPr lang="en-US" sz="2100" b="1" dirty="0">
                <a:solidFill>
                  <a:schemeClr val="bg1"/>
                </a:solidFill>
              </a:rPr>
              <a:t>													</a:t>
            </a:r>
            <a:r>
              <a:rPr lang="en-US" sz="1200" b="1" dirty="0">
                <a:solidFill>
                  <a:schemeClr val="bg1"/>
                </a:solidFill>
              </a:rPr>
              <a:t>(see following slides)</a:t>
            </a:r>
          </a:p>
          <a:p>
            <a:endParaRPr lang="en-US" sz="2100" b="1" dirty="0">
              <a:solidFill>
                <a:schemeClr val="bg1"/>
              </a:solidFill>
            </a:endParaRPr>
          </a:p>
        </p:txBody>
      </p:sp>
    </p:spTree>
    <p:extLst>
      <p:ext uri="{BB962C8B-B14F-4D97-AF65-F5344CB8AC3E}">
        <p14:creationId xmlns:p14="http://schemas.microsoft.com/office/powerpoint/2010/main" val="127316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01B4-A839-CEE1-AE30-2B3A09F466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4E18D3-DBF8-C2A5-D8C8-0369B6D7517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4475826-035B-53B9-B0B1-EBCEF5BB5E62}"/>
              </a:ext>
            </a:extLst>
          </p:cNvPr>
          <p:cNvPicPr>
            <a:picLocks noChangeAspect="1"/>
          </p:cNvPicPr>
          <p:nvPr/>
        </p:nvPicPr>
        <p:blipFill rotWithShape="1">
          <a:blip r:embed="rId2"/>
          <a:srcRect t="3462"/>
          <a:stretch/>
        </p:blipFill>
        <p:spPr>
          <a:xfrm>
            <a:off x="0" y="0"/>
            <a:ext cx="12192000" cy="7020231"/>
          </a:xfrm>
          <a:prstGeom prst="rect">
            <a:avLst/>
          </a:prstGeom>
        </p:spPr>
      </p:pic>
    </p:spTree>
    <p:extLst>
      <p:ext uri="{BB962C8B-B14F-4D97-AF65-F5344CB8AC3E}">
        <p14:creationId xmlns:p14="http://schemas.microsoft.com/office/powerpoint/2010/main" val="1089436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potx" id="{A1D6ED5A-9B8A-4433-BA99-139C56DB1BDE}" vid="{3B3EDB20-B381-4B6C-99AC-7C5CDA2B4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 design</Template>
  <TotalTime>318</TotalTime>
  <Words>1205</Words>
  <Application>Microsoft Office PowerPoint</Application>
  <PresentationFormat>Widescreen</PresentationFormat>
  <Paragraphs>125</Paragraphs>
  <Slides>30</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Gill Sans MT</vt:lpstr>
      <vt:lpstr>Wingdings 2</vt:lpstr>
      <vt:lpstr>Dividend</vt:lpstr>
      <vt:lpstr>Microsoft Word Document</vt:lpstr>
      <vt:lpstr>Fundamentals of Information System Security</vt:lpstr>
      <vt:lpstr>Introduction</vt:lpstr>
      <vt:lpstr>Introduction</vt:lpstr>
      <vt:lpstr>                                 Platforms Utilized</vt:lpstr>
      <vt:lpstr>                     Project Preparation</vt:lpstr>
      <vt:lpstr>PowerPoint Presentation</vt:lpstr>
      <vt:lpstr>                    Asymmetric Key Encryption cont.</vt:lpstr>
      <vt:lpstr>    Asymmetric Key Encryption cont.</vt:lpstr>
      <vt:lpstr>PowerPoint Presentation</vt:lpstr>
      <vt:lpstr>PowerPoint Presentation</vt:lpstr>
      <vt:lpstr>PowerPoint Presentation</vt:lpstr>
      <vt:lpstr>Stateful Firewall Cont.</vt:lpstr>
      <vt:lpstr>Stateful firewall cont.</vt:lpstr>
      <vt:lpstr>PowerPoint Presentation</vt:lpstr>
      <vt:lpstr>PowerPoint Presentation</vt:lpstr>
      <vt:lpstr>Bring Your Own Device Policy Cont.</vt:lpstr>
      <vt:lpstr>BYOD Security Policy</vt:lpstr>
      <vt:lpstr>PowerPoint Presentation</vt:lpstr>
      <vt:lpstr>Multifactor Authentication Cont. </vt:lpstr>
      <vt:lpstr>PowerPoint Presentation</vt:lpstr>
      <vt:lpstr>PowerPoint Presentation</vt:lpstr>
      <vt:lpstr>PowerPoint Presentation</vt:lpstr>
      <vt:lpstr>Vulnerability assessment  cont.</vt:lpstr>
      <vt:lpstr>PowerPoint Presentation</vt:lpstr>
      <vt:lpstr>PowerPoint Presentation</vt:lpstr>
      <vt:lpstr>PowerPoint Presentation</vt:lpstr>
      <vt:lpstr>PowerPoint Presentation</vt:lpstr>
      <vt:lpstr>Challenges Faced</vt:lpstr>
      <vt:lpstr>Career Skills Obtained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Information System Security</dc:title>
  <dc:creator>Storm Squad</dc:creator>
  <cp:lastModifiedBy>Storm Squad</cp:lastModifiedBy>
  <cp:revision>2</cp:revision>
  <dcterms:created xsi:type="dcterms:W3CDTF">2022-08-26T13:11:53Z</dcterms:created>
  <dcterms:modified xsi:type="dcterms:W3CDTF">2022-08-26T18:35:52Z</dcterms:modified>
</cp:coreProperties>
</file>